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73" r:id="rId12"/>
    <p:sldId id="271" r:id="rId13"/>
    <p:sldId id="267" r:id="rId14"/>
    <p:sldId id="270" r:id="rId15"/>
    <p:sldId id="274" r:id="rId16"/>
    <p:sldId id="272" r:id="rId17"/>
    <p:sldId id="265" r:id="rId18"/>
    <p:sldId id="266" r:id="rId19"/>
  </p:sldIdLst>
  <p:sldSz cx="18288000" cy="10287000"/>
  <p:notesSz cx="6858000" cy="9144000"/>
  <p:embeddedFontLst>
    <p:embeddedFont>
      <p:font typeface="Clear Sans Regular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5033" autoAdjust="0"/>
  </p:normalViewPr>
  <p:slideViewPr>
    <p:cSldViewPr>
      <p:cViewPr varScale="1">
        <p:scale>
          <a:sx n="54" d="100"/>
          <a:sy n="54" d="100"/>
        </p:scale>
        <p:origin x="86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9984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537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506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351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75757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7664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590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7.jpe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50133" y="406153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64584" y="1881447"/>
            <a:ext cx="5972695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Top 5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Popular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graph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07725068-5E2D-F932-7DF2-D09561F58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97" y="1562285"/>
            <a:ext cx="14070790" cy="68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6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graph of lines and numbers&#10;&#10;Description automatically generated">
            <a:extLst>
              <a:ext uri="{FF2B5EF4-FFF2-40B4-BE49-F238E27FC236}">
                <a16:creationId xmlns:a16="http://schemas.microsoft.com/office/drawing/2014/main" id="{A690A569-970B-8695-6CA2-628C18A4CF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16" y="1231450"/>
            <a:ext cx="14446810" cy="74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2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19B8EC8B-F59E-61DD-4A2E-8DD60B49F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9" y="980542"/>
            <a:ext cx="8182857" cy="83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6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1126587A-4F00-87E5-FB76-AAC2080FB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83" y="1250767"/>
            <a:ext cx="13967339" cy="76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C77D5E0-CF9C-3F64-7D3D-4CDB939D4A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23" y="1383832"/>
            <a:ext cx="14684855" cy="730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3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9881A46-7831-6749-B293-964FD897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32" y="1086839"/>
            <a:ext cx="12119918" cy="78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4CB318-0D0F-D55C-1F36-14ABAA9A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33" y="888945"/>
            <a:ext cx="12880556" cy="83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3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DDD022-62B9-9A5A-EC7B-2EE995B0D35A}"/>
              </a:ext>
            </a:extLst>
          </p:cNvPr>
          <p:cNvSpPr txBox="1"/>
          <p:nvPr/>
        </p:nvSpPr>
        <p:spPr>
          <a:xfrm>
            <a:off x="11049000" y="954003"/>
            <a:ext cx="6400800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/>
              <a:t>The two most popular content categories are science and animals, indicating that people are most drawn to "real-life" and "</a:t>
            </a:r>
            <a:r>
              <a:rPr lang="en-US" sz="3000" dirty="0" err="1"/>
              <a:t>factual“information</a:t>
            </a:r>
            <a:r>
              <a:rPr lang="en-US" sz="30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/>
              <a:t>The top 5 categories all have food as a common theme, with "healthy Eating" coming in first. This could provide insight into your user base's audience. With this knowledge, you might develop a campaign and collaborate with companies that promote healthy eating to increase user engagement.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/>
              <a:t>Although this analysis is enlightening, it's time to put it into large-scale production to gain a real-time understanding of your company. We can walk you through the process.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813209" cy="3822918"/>
            <a:chOff x="0" y="0"/>
            <a:chExt cx="11750946" cy="509722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750946" cy="27990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53000" y="1711070"/>
            <a:ext cx="12420600" cy="6864859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r>
              <a:rPr lang="en-US" sz="3200" b="1" dirty="0"/>
              <a:t>Client: </a:t>
            </a:r>
            <a:r>
              <a:rPr lang="en-US" sz="3200" dirty="0"/>
              <a:t>Social Buzz - Social media &amp; content creation platform</a:t>
            </a:r>
          </a:p>
          <a:p>
            <a:pPr algn="r"/>
            <a:r>
              <a:rPr lang="en-US" sz="3200" dirty="0"/>
              <a:t>Founded in 2010, HQ in San Francisco</a:t>
            </a:r>
          </a:p>
          <a:p>
            <a:pPr algn="r"/>
            <a:r>
              <a:rPr lang="en-US" sz="3200" dirty="0"/>
              <a:t>250 employees, 500M+ monthly active users</a:t>
            </a:r>
          </a:p>
          <a:p>
            <a:pPr algn="r"/>
            <a:endParaRPr lang="en-US" sz="3200" dirty="0"/>
          </a:p>
          <a:p>
            <a:pPr algn="r"/>
            <a:r>
              <a:rPr lang="en-US" sz="3200" b="1" dirty="0"/>
              <a:t>Objectives:</a:t>
            </a:r>
          </a:p>
          <a:p>
            <a:pPr algn="r"/>
            <a:r>
              <a:rPr lang="en-US" sz="3200" dirty="0"/>
              <a:t>Audit big data practices</a:t>
            </a:r>
          </a:p>
          <a:p>
            <a:pPr algn="r"/>
            <a:r>
              <a:rPr lang="en-US" sz="3200" dirty="0"/>
              <a:t>Provide IPO recommendations</a:t>
            </a:r>
          </a:p>
          <a:p>
            <a:pPr algn="r"/>
            <a:r>
              <a:rPr lang="en-US" sz="3200" dirty="0"/>
              <a:t>Analyze top content categories</a:t>
            </a:r>
          </a:p>
          <a:p>
            <a:pPr algn="r"/>
            <a:endParaRPr lang="en-US" sz="3200" dirty="0"/>
          </a:p>
          <a:p>
            <a:pPr algn="r"/>
            <a:r>
              <a:rPr lang="en-US" sz="3200" b="1" dirty="0"/>
              <a:t>Approach:</a:t>
            </a:r>
          </a:p>
          <a:p>
            <a:pPr algn="r"/>
            <a:r>
              <a:rPr lang="en-US" sz="3200" dirty="0"/>
              <a:t>3-month initial project to demonstrate value</a:t>
            </a:r>
          </a:p>
          <a:p>
            <a:pPr algn="r"/>
            <a:r>
              <a:rPr lang="en-US" sz="3200" dirty="0"/>
              <a:t>Leverage internal expertise and past client stories</a:t>
            </a:r>
          </a:p>
          <a:p>
            <a:pPr algn="r"/>
            <a:r>
              <a:rPr lang="en-US" sz="3200" dirty="0"/>
              <a:t>Data extraction, analysis, and stress testing</a:t>
            </a:r>
          </a:p>
          <a:p>
            <a:pPr algn="r"/>
            <a:r>
              <a:rPr lang="en-US" sz="3200" dirty="0"/>
              <a:t>Collaborative workshops with client teams</a:t>
            </a:r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  <p:extLst>
      <p:ext uri="{BB962C8B-B14F-4D97-AF65-F5344CB8AC3E}">
        <p14:creationId xmlns:p14="http://schemas.microsoft.com/office/powerpoint/2010/main" val="213787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r>
              <a:rPr lang="en-US" sz="3200" b="1" dirty="0"/>
              <a:t>Deliverables:</a:t>
            </a:r>
          </a:p>
          <a:p>
            <a:pPr algn="r"/>
            <a:r>
              <a:rPr lang="en-US" sz="3200" dirty="0"/>
              <a:t>Big data best practices presentation</a:t>
            </a:r>
          </a:p>
          <a:p>
            <a:pPr algn="r"/>
            <a:r>
              <a:rPr lang="en-US" sz="3200" dirty="0"/>
              <a:t>Sample data analysis and visualizations</a:t>
            </a:r>
          </a:p>
          <a:p>
            <a:pPr algn="r"/>
            <a:r>
              <a:rPr lang="en-US" sz="3200" dirty="0"/>
              <a:t>Data center audit</a:t>
            </a:r>
          </a:p>
          <a:p>
            <a:pPr algn="r"/>
            <a:r>
              <a:rPr lang="en-US" sz="3200" dirty="0"/>
              <a:t>IPO best practice documentation</a:t>
            </a:r>
          </a:p>
          <a:p>
            <a:pPr algn="r"/>
            <a:r>
              <a:rPr lang="en-US" sz="3200" dirty="0"/>
              <a:t>Technology architecture review</a:t>
            </a:r>
          </a:p>
          <a:p>
            <a:pPr algn="r"/>
            <a:endParaRPr lang="en-US" sz="3200" dirty="0"/>
          </a:p>
          <a:p>
            <a:pPr algn="r"/>
            <a:r>
              <a:rPr lang="en-US" sz="3200" b="1" dirty="0"/>
              <a:t>Goals:</a:t>
            </a:r>
          </a:p>
          <a:p>
            <a:pPr algn="r"/>
            <a:r>
              <a:rPr lang="en-US" sz="3200" dirty="0"/>
              <a:t>Prepare for successful IPO by end of next year</a:t>
            </a:r>
          </a:p>
          <a:p>
            <a:pPr algn="r"/>
            <a:r>
              <a:rPr lang="en-US" sz="3200" dirty="0"/>
              <a:t>Implement big data management best practices</a:t>
            </a:r>
          </a:p>
          <a:p>
            <a:pPr algn="r"/>
            <a:r>
              <a:rPr lang="en-US" sz="3200" dirty="0"/>
              <a:t>Identify opportunities in content strategy</a:t>
            </a:r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30266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59988" y="19785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91062" y="1329249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3E0A62-8467-2F39-088B-AC4F99EFC0D9}"/>
              </a:ext>
            </a:extLst>
          </p:cNvPr>
          <p:cNvSpPr txBox="1"/>
          <p:nvPr/>
        </p:nvSpPr>
        <p:spPr>
          <a:xfrm>
            <a:off x="2235088" y="3187788"/>
            <a:ext cx="771068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200"/>
            </a:pPr>
            <a:endParaRPr lang="en-US" sz="4000" kern="1200" dirty="0">
              <a:solidFill>
                <a:schemeClr val="bg1"/>
              </a:solidFill>
              <a:effectLst/>
              <a:ea typeface="+mn-ea"/>
              <a:cs typeface="+mn-cs"/>
            </a:endParaRPr>
          </a:p>
          <a:p>
            <a:pPr algn="just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200"/>
            </a:pPr>
            <a:r>
              <a:rPr lang="en-US" sz="4000" kern="1200" dirty="0">
                <a:solidFill>
                  <a:schemeClr val="bg1"/>
                </a:solidFill>
                <a:effectLst/>
                <a:ea typeface="+mn-ea"/>
                <a:cs typeface="+mn-cs"/>
              </a:rPr>
              <a:t>500M+ monthly active users</a:t>
            </a:r>
          </a:p>
          <a:p>
            <a:pPr algn="just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200"/>
            </a:pPr>
            <a:endParaRPr lang="en-IN" sz="4000" dirty="0">
              <a:solidFill>
                <a:schemeClr val="bg1"/>
              </a:solidFill>
              <a:effectLst/>
            </a:endParaRPr>
          </a:p>
          <a:p>
            <a:pPr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bg1"/>
                </a:solidFill>
                <a:effectLst/>
                <a:ea typeface="+mn-ea"/>
                <a:cs typeface="+mn-cs"/>
              </a:rPr>
              <a:t>100,000+ pieces of content posted daily!</a:t>
            </a:r>
          </a:p>
          <a:p>
            <a:pPr algn="just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IN" sz="4000" dirty="0">
              <a:solidFill>
                <a:schemeClr val="bg1"/>
              </a:solidFill>
              <a:effectLst/>
            </a:endParaRPr>
          </a:p>
          <a:p>
            <a:pPr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bg1"/>
                </a:solidFill>
                <a:effectLst/>
                <a:ea typeface="+mn-ea"/>
                <a:cs typeface="+mn-cs"/>
              </a:rPr>
              <a:t>Data is highly unstructured</a:t>
            </a:r>
            <a:endParaRPr lang="en-IN" sz="4000" dirty="0">
              <a:solidFill>
                <a:schemeClr val="bg1"/>
              </a:solidFill>
              <a:effectLst/>
            </a:endParaRPr>
          </a:p>
          <a:p>
            <a:pPr algn="just"/>
            <a:endParaRPr lang="en-US" sz="3200" kern="1200" dirty="0">
              <a:solidFill>
                <a:schemeClr val="bg1"/>
              </a:solidFill>
              <a:effectLst/>
              <a:ea typeface="+mn-ea"/>
              <a:cs typeface="+mn-cs"/>
            </a:endParaRP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algn="just"/>
            <a:r>
              <a:rPr lang="en-US" sz="3200" u="sng" dirty="0">
                <a:solidFill>
                  <a:schemeClr val="bg1"/>
                </a:solidFill>
              </a:rPr>
              <a:t>Analysis</a:t>
            </a:r>
            <a:r>
              <a:rPr lang="en-US" sz="3200" u="sng" kern="1200" dirty="0">
                <a:solidFill>
                  <a:schemeClr val="bg1"/>
                </a:solidFill>
                <a:effectLst/>
                <a:ea typeface="+mn-ea"/>
                <a:cs typeface="+mn-cs"/>
              </a:rPr>
              <a:t> to identify top 5 content categories by popularity</a:t>
            </a:r>
            <a:endParaRPr lang="en-IN" sz="32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027080" y="992616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657453" y="780547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158509" y="3941542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744227" y="3721668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070928" y="6939052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688770" y="6719178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5" name="Picture 34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902B92FE-3CC9-034D-703F-3ACF56E318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" b="90000" l="0" r="90000">
                        <a14:foregroundMark x1="26933" y1="15800" x2="31867" y2="9200"/>
                        <a14:foregroundMark x1="31867" y1="9200" x2="40933" y2="5700"/>
                        <a14:foregroundMark x1="40933" y1="5700" x2="49600" y2="5000"/>
                        <a14:foregroundMark x1="49600" y1="5000" x2="69333" y2="10800"/>
                        <a14:foregroundMark x1="69333" y1="10800" x2="74000" y2="15300"/>
                        <a14:foregroundMark x1="74000" y1="15300" x2="72267" y2="43300"/>
                        <a14:foregroundMark x1="72267" y1="43300" x2="68933" y2="49600"/>
                        <a14:foregroundMark x1="68933" y1="49600" x2="72800" y2="55800"/>
                        <a14:foregroundMark x1="72800" y1="55800" x2="79867" y2="61100"/>
                        <a14:foregroundMark x1="79867" y1="61100" x2="88667" y2="64900"/>
                        <a14:foregroundMark x1="88667" y1="64900" x2="91467" y2="70600"/>
                        <a14:foregroundMark x1="91467" y1="70600" x2="76667" y2="84200"/>
                        <a14:foregroundMark x1="76667" y1="84200" x2="58933" y2="89600"/>
                        <a14:foregroundMark x1="58933" y1="89600" x2="36000" y2="90400"/>
                        <a14:foregroundMark x1="36000" y1="90400" x2="18533" y2="85200"/>
                        <a14:foregroundMark x1="18533" y1="85200" x2="4400" y2="78400"/>
                        <a14:foregroundMark x1="4400" y1="78400" x2="0" y2="73800"/>
                        <a14:foregroundMark x1="37067" y1="7000" x2="46933" y2="6600"/>
                        <a14:foregroundMark x1="46933" y1="6600" x2="57867" y2="7000"/>
                        <a14:foregroundMark x1="57867" y1="7000" x2="59467" y2="8600"/>
                        <a14:foregroundMark x1="72000" y1="55400" x2="59333" y2="62300"/>
                        <a14:foregroundMark x1="59333" y1="62300" x2="53733" y2="69300"/>
                        <a14:foregroundMark x1="53733" y1="69300" x2="51467" y2="76600"/>
                        <a14:foregroundMark x1="51467" y1="76600" x2="57733" y2="82500"/>
                        <a14:foregroundMark x1="57733" y1="82500" x2="75867" y2="80200"/>
                        <a14:foregroundMark x1="75867" y1="80200" x2="84400" y2="77500"/>
                        <a14:foregroundMark x1="84400" y1="77500" x2="88400" y2="72600"/>
                        <a14:foregroundMark x1="88400" y1="72600" x2="87467" y2="65400"/>
                        <a14:foregroundMark x1="87467" y1="65400" x2="73067" y2="54800"/>
                        <a14:foregroundMark x1="73067" y1="54800" x2="73067" y2="54800"/>
                        <a14:foregroundMark x1="76267" y1="60700" x2="71200" y2="69800"/>
                        <a14:foregroundMark x1="71200" y1="69800" x2="79067" y2="60500"/>
                        <a14:foregroundMark x1="79067" y1="60500" x2="71600" y2="62500"/>
                        <a14:foregroundMark x1="71600" y1="62500" x2="76000" y2="71200"/>
                        <a14:foregroundMark x1="76000" y1="71200" x2="82800" y2="64600"/>
                        <a14:foregroundMark x1="82800" y1="64600" x2="81333" y2="63700"/>
                        <a14:foregroundMark x1="35600" y1="52700" x2="1333" y2="74400"/>
                        <a14:foregroundMark x1="1333" y1="74400" x2="667" y2="75100"/>
                        <a14:foregroundMark x1="39200" y1="56800" x2="20800" y2="73700"/>
                        <a14:foregroundMark x1="20800" y1="73700" x2="19067" y2="76700"/>
                        <a14:foregroundMark x1="32133" y1="58600" x2="12933" y2="71500"/>
                        <a14:foregroundMark x1="12933" y1="71500" x2="13467" y2="77900"/>
                        <a14:foregroundMark x1="13467" y1="77900" x2="27200" y2="82000"/>
                        <a14:foregroundMark x1="37733" y1="69900" x2="37600" y2="82500"/>
                        <a14:foregroundMark x1="37600" y1="82500" x2="44133" y2="81600"/>
                        <a14:foregroundMark x1="24133" y1="59800" x2="11333" y2="63000"/>
                        <a14:foregroundMark x1="11333" y1="63000" x2="0" y2="68900"/>
                        <a14:foregroundMark x1="48933" y1="92100" x2="77467" y2="83300"/>
                        <a14:foregroundMark x1="77467" y1="83300" x2="88000" y2="76400"/>
                        <a14:foregroundMark x1="88000" y1="76400" x2="98533" y2="64800"/>
                        <a14:foregroundMark x1="98533" y1="64800" x2="98267" y2="12200"/>
                        <a14:foregroundMark x1="98267" y1="12200" x2="88400" y2="4300"/>
                        <a14:foregroundMark x1="88400" y1="4300" x2="64933" y2="200"/>
                        <a14:foregroundMark x1="64933" y1="200" x2="64933" y2="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756" y="6586487"/>
            <a:ext cx="1828276" cy="24377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3A572CB-F818-BA22-CD39-6A580E2B842B}"/>
              </a:ext>
            </a:extLst>
          </p:cNvPr>
          <p:cNvSpPr txBox="1"/>
          <p:nvPr/>
        </p:nvSpPr>
        <p:spPr>
          <a:xfrm>
            <a:off x="13437261" y="1387191"/>
            <a:ext cx="4133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Andrew Fleming</a:t>
            </a:r>
          </a:p>
          <a:p>
            <a:r>
              <a:rPr lang="en-IN" sz="2400" dirty="0"/>
              <a:t>Chief Technology Architect</a:t>
            </a:r>
            <a:endParaRPr lang="en-IN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AA0870-47A5-BA57-B850-54D525E238BB}"/>
              </a:ext>
            </a:extLst>
          </p:cNvPr>
          <p:cNvSpPr txBox="1"/>
          <p:nvPr/>
        </p:nvSpPr>
        <p:spPr>
          <a:xfrm>
            <a:off x="13457903" y="4306155"/>
            <a:ext cx="4056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Marcus </a:t>
            </a:r>
            <a:r>
              <a:rPr lang="en-IN" sz="3200" dirty="0" err="1"/>
              <a:t>Rompton</a:t>
            </a:r>
            <a:endParaRPr lang="en-IN" sz="3200" dirty="0"/>
          </a:p>
          <a:p>
            <a:r>
              <a:rPr lang="en-IN" sz="2400" dirty="0"/>
              <a:t>Senior Principal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26C7D6-69EF-4571-C646-935A6A7D71F9}"/>
              </a:ext>
            </a:extLst>
          </p:cNvPr>
          <p:cNvSpPr txBox="1"/>
          <p:nvPr/>
        </p:nvSpPr>
        <p:spPr>
          <a:xfrm>
            <a:off x="13457903" y="7307760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Sujan Tumbaraguddi</a:t>
            </a:r>
          </a:p>
          <a:p>
            <a:r>
              <a:rPr lang="en-IN" sz="2400" dirty="0"/>
              <a:t>Data Analyst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1EEF9B-72AF-131E-2DC1-9130642F99E3}"/>
              </a:ext>
            </a:extLst>
          </p:cNvPr>
          <p:cNvSpPr txBox="1"/>
          <p:nvPr/>
        </p:nvSpPr>
        <p:spPr>
          <a:xfrm>
            <a:off x="6333432" y="3064486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1D53BF-341F-157E-78A0-2072EF121788}"/>
              </a:ext>
            </a:extLst>
          </p:cNvPr>
          <p:cNvSpPr txBox="1"/>
          <p:nvPr/>
        </p:nvSpPr>
        <p:spPr>
          <a:xfrm>
            <a:off x="4381809" y="1403493"/>
            <a:ext cx="6476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Selection of Data sets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9607F2-4072-AD22-3AAA-9C1096F96101}"/>
              </a:ext>
            </a:extLst>
          </p:cNvPr>
          <p:cNvSpPr txBox="1"/>
          <p:nvPr/>
        </p:nvSpPr>
        <p:spPr>
          <a:xfrm>
            <a:off x="8154100" y="4600495"/>
            <a:ext cx="468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6EC728-6A93-E06A-A35D-0D6BE02B661E}"/>
              </a:ext>
            </a:extLst>
          </p:cNvPr>
          <p:cNvSpPr txBox="1"/>
          <p:nvPr/>
        </p:nvSpPr>
        <p:spPr>
          <a:xfrm>
            <a:off x="9941174" y="6302608"/>
            <a:ext cx="423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CB283D-4655-6B20-C957-4C14A58C1D78}"/>
              </a:ext>
            </a:extLst>
          </p:cNvPr>
          <p:cNvSpPr txBox="1"/>
          <p:nvPr/>
        </p:nvSpPr>
        <p:spPr>
          <a:xfrm>
            <a:off x="11896189" y="7945000"/>
            <a:ext cx="423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Insights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7950" y="1905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9" name="Picture 18" descr="A graph with a line&#10;&#10;Description automatically generated">
            <a:extLst>
              <a:ext uri="{FF2B5EF4-FFF2-40B4-BE49-F238E27FC236}">
                <a16:creationId xmlns:a16="http://schemas.microsoft.com/office/drawing/2014/main" id="{11C267E2-855F-CEE7-CFA4-7ADC9B05AD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2" y="1416843"/>
            <a:ext cx="14959958" cy="79375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A23E286-A2E0-C9F4-A34E-91C48D473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41" y="1398119"/>
            <a:ext cx="14334652" cy="7405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346</Words>
  <Application>Microsoft Office PowerPoint</Application>
  <PresentationFormat>Custom</PresentationFormat>
  <Paragraphs>108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Graphik Regular</vt:lpstr>
      <vt:lpstr>Clear Sans Regular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Sujan Tumbaraguddi</cp:lastModifiedBy>
  <cp:revision>11</cp:revision>
  <dcterms:created xsi:type="dcterms:W3CDTF">2006-08-16T00:00:00Z</dcterms:created>
  <dcterms:modified xsi:type="dcterms:W3CDTF">2024-04-15T18:26:25Z</dcterms:modified>
  <dc:identifier>DAEhDyfaYKE</dc:identifier>
</cp:coreProperties>
</file>